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937" r:id="rId4"/>
  </p:sldMasterIdLst>
  <p:notesMasterIdLst>
    <p:notesMasterId r:id="rId10"/>
  </p:notesMasterIdLst>
  <p:handoutMasterIdLst>
    <p:handoutMasterId r:id="rId11"/>
  </p:handoutMasterIdLst>
  <p:sldIdLst>
    <p:sldId id="256" r:id="rId5"/>
    <p:sldId id="261" r:id="rId6"/>
    <p:sldId id="258" r:id="rId7"/>
    <p:sldId id="259" r:id="rId8"/>
    <p:sldId id="260" r:id="rId9"/>
  </p:sldIdLst>
  <p:sldSz cx="12188825" cy="6858000"/>
  <p:notesSz cx="6858000" cy="9144000"/>
  <p:custDataLst>
    <p:tags r:id="rId1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7C2C"/>
    <a:srgbClr val="AADB1E"/>
    <a:srgbClr val="6DB33F"/>
    <a:srgbClr val="006990"/>
    <a:srgbClr val="E6E6E6"/>
    <a:srgbClr val="7F35AB"/>
    <a:srgbClr val="7636AE"/>
    <a:srgbClr val="264088"/>
    <a:srgbClr val="B3B3B3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5BC7DC-B046-4B6E-8CBE-2E1A710F822E}" v="7" dt="2020-07-23T11:52:00.546"/>
    <p1510:client id="{72F91BCA-7105-4C65-AFA9-0B859804BFB6}" v="43" dt="2020-07-23T12:05:02.674"/>
    <p1510:client id="{A9FBEB8D-50AB-64D9-37EA-EDEA065AB04C}" v="24" dt="2020-07-23T12:16:11.457"/>
    <p1510:client id="{AD5897F6-76E1-F932-E5C8-C60B689D43C0}" v="4" dt="2020-07-23T11:38:04.901"/>
    <p1510:client id="{ECB5DCF1-3DC7-4EB6-8AE9-8D65361AE0AA}" v="103" dt="2020-07-23T12:14:56.989"/>
  </p1510:revLst>
</p1510:revInfo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3" autoAdjust="0"/>
    <p:restoredTop sz="95626" autoAdjust="0"/>
  </p:normalViewPr>
  <p:slideViewPr>
    <p:cSldViewPr snapToGrid="0">
      <p:cViewPr varScale="1">
        <p:scale>
          <a:sx n="110" d="100"/>
          <a:sy n="110" d="100"/>
        </p:scale>
        <p:origin x="464" y="168"/>
      </p:cViewPr>
      <p:guideLst/>
    </p:cSldViewPr>
  </p:slideViewPr>
  <p:outlineViewPr>
    <p:cViewPr>
      <p:scale>
        <a:sx n="33" d="100"/>
        <a:sy n="33" d="100"/>
      </p:scale>
      <p:origin x="0" y="-5118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6396"/>
    </p:cViewPr>
  </p:sorterViewPr>
  <p:notesViewPr>
    <p:cSldViewPr snapToGrid="0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gs" Target="tags/tag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7/24/20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7/24/20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2.xm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3.xm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782F443-93A0-4919-89E7-37E501919603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2DCDC53-603A-40A5-A8CC-0073D40D11EF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6"/>
            <a:ext cx="3657600" cy="26722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782AE701-33FB-5840-83A1-5CCA8425F12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85705" y="0"/>
            <a:ext cx="2103120" cy="548641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84CC8E67-8CDA-1A42-9004-4C719202876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828800" cy="198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Aqu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782B963-3DE7-4086-92ED-CD92BCC3842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634BC28-ECEA-4006-A436-B22F54417FE9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pic>
        <p:nvPicPr>
          <p:cNvPr id="30" name="Picture 29" descr="A close up of a sign&#10;&#10;Description automatically generated">
            <a:extLst>
              <a:ext uri="{FF2B5EF4-FFF2-40B4-BE49-F238E27FC236}">
                <a16:creationId xmlns:a16="http://schemas.microsoft.com/office/drawing/2014/main" id="{94C7143A-8CBD-594A-B09A-356DE1C394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640080" cy="69548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E6B28C9-F526-9E4A-B51B-C73EDF64CDB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0085705" y="0"/>
            <a:ext cx="210312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7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7AF2AD3-F838-49C6-9DFB-93814BFCCBA6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385DDA8-6A1A-4BC0-A877-A6124E4A0330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bg1">
                  <a:alpha val="59000"/>
                </a:schemeClr>
              </a:gs>
              <a:gs pos="7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3565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pic>
        <p:nvPicPr>
          <p:cNvPr id="30" name="Picture 29" descr="A close up of a sign&#10;&#10;Description automatically generated">
            <a:extLst>
              <a:ext uri="{FF2B5EF4-FFF2-40B4-BE49-F238E27FC236}">
                <a16:creationId xmlns:a16="http://schemas.microsoft.com/office/drawing/2014/main" id="{817AE17E-3CA9-354E-ADFE-96D981B91DA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640080" cy="69548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3BC6A37-8750-9B45-9F6E-216E3EBA9E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0085705" y="0"/>
            <a:ext cx="210312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73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2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0F6652C8-3C05-4844-A450-1EE03A2467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40080" cy="695489"/>
          </a:xfrm>
          <a:prstGeom prst="rect">
            <a:avLst/>
          </a:prstGeom>
        </p:spPr>
      </p:pic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9BDF906-434A-EF49-924F-29FD5B622B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5705" y="0"/>
            <a:ext cx="2103120" cy="54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71A2C044-19CD-4441-9C90-80DACC756B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40080" cy="6954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647E8D-2E73-A948-84FB-DBD0677285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085705" y="0"/>
            <a:ext cx="210312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51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B231FD00-BF6A-9548-94B1-26AE2E541B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40080" cy="695489"/>
          </a:xfrm>
          <a:prstGeom prst="rect">
            <a:avLst/>
          </a:prstGeom>
        </p:spPr>
      </p:pic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8BFA7E02-5E41-874F-9B97-69269AF432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5705" y="0"/>
            <a:ext cx="2103120" cy="54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41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4">
                  <a:alpha val="46000"/>
                </a:schemeClr>
              </a:gs>
              <a:gs pos="79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3A688F83-FE94-4B4D-957C-DCDBEC4531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640080" cy="6954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0E23E89-3BD1-4947-AB41-051F5C0CBF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0085705" y="0"/>
            <a:ext cx="210312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5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7000"/>
                </a:srgbClr>
              </a:gs>
              <a:gs pos="82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A1A7BE9E-C2D3-7A4B-88A4-1E13B04F2E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640080" cy="6954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77A282-1A20-BA44-8751-0D15A8F5D6D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0085705" y="0"/>
            <a:ext cx="210312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5E8D371E-D2B1-6C41-B2AD-80236F7C8A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640080" cy="6954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0A94FD-DAF8-3E41-B16C-2F1AAA181F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0085705" y="0"/>
            <a:ext cx="210312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1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8000">
                <a:schemeClr val="bg1">
                  <a:alpha val="25000"/>
                </a:schemeClr>
              </a:gs>
              <a:gs pos="46000">
                <a:srgbClr val="FFFFFF">
                  <a:alpha val="64000"/>
                </a:srgbClr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6A0E9989-4131-8146-A294-BEDD36A391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640080" cy="6954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68A21A-0B14-4842-845B-BFF47C85EA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0085705" y="0"/>
            <a:ext cx="210312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1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045E92C0-6B6F-704E-B0AE-21F8486930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40080" cy="695489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BF83CD-FBB8-EB4E-A0EC-11A186DE79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5705" y="0"/>
            <a:ext cx="2103120" cy="54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F68A354-4C62-4F2A-9CB5-8CD9B953F237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835AD62-92DE-42CB-A787-503E2A1C1C7A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580">
                <a:srgbClr val="0286CD">
                  <a:alpha val="0"/>
                </a:srgbClr>
              </a:gs>
              <a:gs pos="0">
                <a:schemeClr val="accent1">
                  <a:alpha val="0"/>
                </a:schemeClr>
              </a:gs>
              <a:gs pos="78000">
                <a:schemeClr val="accent5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BC9A8EF-23FD-1843-BB0E-7B27A886A81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85705" y="0"/>
            <a:ext cx="2103120" cy="548641"/>
          </a:xfrm>
          <a:prstGeom prst="rect">
            <a:avLst/>
          </a:prstGeom>
        </p:spPr>
      </p:pic>
      <p:pic>
        <p:nvPicPr>
          <p:cNvPr id="28" name="Picture 27" descr="A close up of a sign&#10;&#10;Description automatically generated">
            <a:extLst>
              <a:ext uri="{FF2B5EF4-FFF2-40B4-BE49-F238E27FC236}">
                <a16:creationId xmlns:a16="http://schemas.microsoft.com/office/drawing/2014/main" id="{48323B7D-F4CF-364E-BEEE-8FB697CF06A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828800" cy="198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BEB73D62-D79F-0349-AD39-3FD4991A54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40080" cy="695489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CFCB2F-D54A-B444-A049-08C462391C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5705" y="0"/>
            <a:ext cx="2103120" cy="54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-1" y="1600200"/>
            <a:ext cx="5893593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111C3011-5450-4446-9F92-FD57E2EFB6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40080" cy="695489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679C1EFA-B057-E14C-AAB8-E4D2920ACB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5705" y="0"/>
            <a:ext cx="2103120" cy="54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solidFill>
            <a:schemeClr val="accent4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solidFill>
            <a:schemeClr val="accent1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1E22DB52-E563-0841-8046-5686786073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40080" cy="695489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CDDC87A8-368D-0C49-A6E7-45D4FE0653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5705" y="0"/>
            <a:ext cx="2103120" cy="54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6360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3381" y="1600201"/>
            <a:ext cx="5865445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0" y="1806122"/>
            <a:ext cx="5637213" cy="911225"/>
          </a:xfrm>
          <a:solidFill>
            <a:schemeClr val="accent4"/>
          </a:soli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613" y="1806122"/>
            <a:ext cx="5637212" cy="911225"/>
          </a:xfrm>
          <a:solidFill>
            <a:schemeClr val="accent1"/>
          </a:soli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794BBD1A-A6B2-BB47-A792-FA91937DBA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40080" cy="695489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1A1AFEC3-9153-0541-ABFA-4D41810612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5705" y="0"/>
            <a:ext cx="2103120" cy="54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00200"/>
            <a:ext cx="2894013" cy="4572000"/>
          </a:xfrm>
          <a:solidFill>
            <a:schemeClr val="accent2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B20A40DA-AD45-2D48-B496-3325581586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40080" cy="695489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D9CD3BEF-8FB0-4646-A376-C7F6ABCE94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5705" y="0"/>
            <a:ext cx="2103120" cy="54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00200"/>
            <a:ext cx="2894012" cy="4572000"/>
          </a:xfrm>
          <a:solidFill>
            <a:schemeClr val="accent1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 level</a:t>
            </a:r>
          </a:p>
          <a:p>
            <a:pPr lvl="8"/>
            <a:r>
              <a:rPr lang="en-US" dirty="0"/>
              <a:t>Ninth level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99172126-1F01-F545-A92C-5371823142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40080" cy="695489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1AA63A4-A96B-7943-BFB7-3B5965C85F7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5705" y="0"/>
            <a:ext cx="2103120" cy="54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 bwMode="gray">
          <a:xfrm>
            <a:off x="616504" y="2515154"/>
            <a:ext cx="3346929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 bwMode="gray">
          <a:xfrm>
            <a:off x="4419676" y="2515154"/>
            <a:ext cx="3349473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 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 hasCustomPrompt="1"/>
          </p:nvPr>
        </p:nvSpPr>
        <p:spPr bwMode="gray">
          <a:xfrm>
            <a:off x="8236361" y="2515154"/>
            <a:ext cx="3346704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6504" y="1600200"/>
            <a:ext cx="3346704" cy="914400"/>
          </a:xfrm>
          <a:solidFill>
            <a:schemeClr val="accent4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9676" y="1600200"/>
            <a:ext cx="3346704" cy="914400"/>
          </a:xfrm>
          <a:solidFill>
            <a:schemeClr val="accent1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6361" y="1600200"/>
            <a:ext cx="3346704" cy="914400"/>
          </a:xfrm>
          <a:solidFill>
            <a:schemeClr val="accent2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ADB87215-3645-7046-B395-29DD20C9FB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40080" cy="695489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1894AC7E-807B-754C-81F5-1002E7898F5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5705" y="0"/>
            <a:ext cx="2103120" cy="54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3212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9EAA2ACD-02B8-F449-B745-0A211EFB59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40080" cy="695489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9E95B8AA-7C0C-5F4C-AEDE-F2865D8C45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5705" y="0"/>
            <a:ext cx="2103120" cy="54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533C9DD9-B648-524D-956B-E419D5B3EC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40080" cy="695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F721249F-E0FC-2047-9DB3-BCC884F1D7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5705" y="0"/>
            <a:ext cx="2103120" cy="54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600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600" y="3547676"/>
            <a:ext cx="3198812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0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692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7200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74150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0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0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739" y="4978399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7199" y="4978400"/>
            <a:ext cx="3203893" cy="878840"/>
          </a:xfrm>
          <a:prstGeom prst="rect">
            <a:avLst/>
          </a:prstGeom>
          <a:solidFill>
            <a:schemeClr val="accent1"/>
          </a:soli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0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  <p:pic>
        <p:nvPicPr>
          <p:cNvPr id="32" name="Picture 31" descr="A close up of a sign&#10;&#10;Description automatically generated">
            <a:extLst>
              <a:ext uri="{FF2B5EF4-FFF2-40B4-BE49-F238E27FC236}">
                <a16:creationId xmlns:a16="http://schemas.microsoft.com/office/drawing/2014/main" id="{396603BB-29F2-854F-BA51-E347D61378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40080" cy="695489"/>
          </a:xfrm>
          <a:prstGeom prst="rect">
            <a:avLst/>
          </a:prstGeom>
        </p:spPr>
      </p:pic>
      <p:pic>
        <p:nvPicPr>
          <p:cNvPr id="33" name="Picture 3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55E6D41-E9BB-B542-96FC-DAD75F291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5705" y="0"/>
            <a:ext cx="2103120" cy="54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CB68143-A247-4F5B-9173-3D82D6706BFE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65D9BB8-44B7-4046-A859-7B01AD84E349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  <p:pic>
        <p:nvPicPr>
          <p:cNvPr id="27" name="Picture 2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B1340C-2080-3345-B0A7-65648FA00C4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85705" y="0"/>
            <a:ext cx="2103120" cy="548641"/>
          </a:xfrm>
          <a:prstGeom prst="rect">
            <a:avLst/>
          </a:prstGeom>
        </p:spPr>
      </p:pic>
      <p:pic>
        <p:nvPicPr>
          <p:cNvPr id="28" name="Picture 27" descr="A close up of a sign&#10;&#10;Description automatically generated">
            <a:extLst>
              <a:ext uri="{FF2B5EF4-FFF2-40B4-BE49-F238E27FC236}">
                <a16:creationId xmlns:a16="http://schemas.microsoft.com/office/drawing/2014/main" id="{589E7C35-56CF-B849-B2BB-EB9DC0754A9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828800" cy="198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EA9A53D-C1B8-4AC0-AF50-F242E124EF75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5945F4E-578F-4EE5-B98E-A75643A79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9DCDB05-0E28-45DE-9267-3E480A2300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C693093-F44C-4AF7-8565-38BF0EC750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83C36CFC-0A28-4E5C-BEAB-B63CE60700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5A3F9BB-BAC6-4065-B81D-9F3DF8163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2C0EF4D9-E299-4B39-8F2A-BD56CEC524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F9A586-3983-444B-A345-4A891295D7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566660B-2EAC-47CE-944F-D039B1DF2E0F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146FC1D5-78B6-1B4F-BEE4-858D2680460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640080" cy="69548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5CE917D-CB5F-6D47-8E39-D3830362952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0085705" y="0"/>
            <a:ext cx="210312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9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209C2312-B4C6-BB40-8F81-BE5AD1E41D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40080" cy="69548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04C5D550-4BD5-324C-85A3-C27DE4BA6E7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5705" y="0"/>
            <a:ext cx="2103120" cy="54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2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550E89C3-A1D1-2B4C-A34A-AE7BCCEC6F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40080" cy="695489"/>
          </a:xfrm>
          <a:prstGeom prst="rect">
            <a:avLst/>
          </a:prstGeom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1957701D-76DF-554D-B08C-571F892FD09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5705" y="0"/>
            <a:ext cx="2103120" cy="54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4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96666BE7-FD48-6746-8F2D-B13A4D324B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40080" cy="695489"/>
          </a:xfrm>
          <a:prstGeom prst="rect">
            <a:avLst/>
          </a:prstGeom>
        </p:spPr>
      </p:pic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495F7B35-972F-2641-A09A-ACE566313D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5705" y="0"/>
            <a:ext cx="2103120" cy="54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1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C38F94-115E-4DBE-80BB-680CB172F9FB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5E11EA0-C34E-47CC-A1C4-C041612819E2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3E891DBC-727D-4348-881E-4899EA0C52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40080" cy="695489"/>
          </a:xfrm>
          <a:prstGeom prst="rect">
            <a:avLst/>
          </a:prstGeom>
        </p:spPr>
      </p:pic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7FE6AFB-8E92-E44E-9D4C-AE06100DAA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5705" y="0"/>
            <a:ext cx="2103120" cy="54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A04BF1-028D-4BDA-A4B7-2EF92A074224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26A1-35AB-43B6-9A41-2142ACF3ACC4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EF9BD901-83DC-6042-9973-10CCF42D63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40080" cy="695489"/>
          </a:xfrm>
          <a:prstGeom prst="rect">
            <a:avLst/>
          </a:prstGeom>
        </p:spPr>
      </p:pic>
      <p:pic>
        <p:nvPicPr>
          <p:cNvPr id="27" name="Picture 26" descr="A picture containing drawing&#10;&#10;Description automatically generated">
            <a:extLst>
              <a:ext uri="{FF2B5EF4-FFF2-40B4-BE49-F238E27FC236}">
                <a16:creationId xmlns:a16="http://schemas.microsoft.com/office/drawing/2014/main" id="{2198AD55-DF3C-1549-9129-08D47EA323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5705" y="0"/>
            <a:ext cx="2103120" cy="54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A14F3E-8802-40CC-94BC-F7A8969E93E3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D52C01-87CF-4DAA-AF73-217E439433C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74D2FB79-BF7D-AF46-A7D4-53165B6B45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40080" cy="695489"/>
          </a:xfrm>
          <a:prstGeom prst="rect">
            <a:avLst/>
          </a:prstGeom>
        </p:spPr>
      </p:pic>
      <p:pic>
        <p:nvPicPr>
          <p:cNvPr id="27" name="Picture 26" descr="A picture containing drawing&#10;&#10;Description automatically generated">
            <a:extLst>
              <a:ext uri="{FF2B5EF4-FFF2-40B4-BE49-F238E27FC236}">
                <a16:creationId xmlns:a16="http://schemas.microsoft.com/office/drawing/2014/main" id="{8253895E-5963-CA4B-A352-FCF801A6AA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5705" y="0"/>
            <a:ext cx="2103120" cy="54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C5FAE6E9-B823-574E-898E-58D09B231A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40080" cy="695489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A74790F1-221C-AA49-A5D7-457131E22F7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5705" y="0"/>
            <a:ext cx="2103120" cy="54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4AD3C8-5B0F-4AB1-B568-AA55FF64194A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5E867086-89C1-8F44-A791-183F2E52A1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40080" cy="695489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49D5AF85-4B1C-9F4A-8B4E-E7663DE6AA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5705" y="0"/>
            <a:ext cx="2103120" cy="54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E49745E-959E-424E-B5AD-B75ACA32BFE8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3FCF2F7D-4320-D843-A08C-D031D605C1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40080" cy="695489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47CE4F6D-3AF1-FB4C-87E1-E46D84A6A4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5705" y="0"/>
            <a:ext cx="2103120" cy="54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accent2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4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2165F1-FD4C-5347-B99F-0462241A73AC}"/>
              </a:ext>
            </a:extLst>
          </p:cNvPr>
          <p:cNvSpPr/>
          <p:nvPr userDrawn="1"/>
        </p:nvSpPr>
        <p:spPr>
          <a:xfrm>
            <a:off x="5772048" y="3244334"/>
            <a:ext cx="644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0.7"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6A7EEC2-94C7-DA48-991A-CE82AD19D5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40080" cy="695489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4FC93DFD-E57F-D840-81E5-BB967110F2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5705" y="0"/>
            <a:ext cx="2103120" cy="54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6E1A1B-7C56-4DE3-BC90-B387C7F3E67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528B5CCA-E7BD-4C45-A910-E0BD6D244A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40080" cy="695489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3AD943F4-088E-2940-8E61-A8B7C03B1F4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5705" y="0"/>
            <a:ext cx="2103120" cy="54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88822" cy="43322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808AA237-AE26-F74B-AEDE-34ED60BEC4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40080" cy="695489"/>
          </a:xfrm>
          <a:prstGeom prst="rect">
            <a:avLst/>
          </a:prstGeom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183FD353-75C8-E941-872F-1D1B20D4395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5705" y="0"/>
            <a:ext cx="2103120" cy="54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85D1BE76-DCAF-EF45-9BE5-EEE8DA360A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40080" cy="695489"/>
          </a:xfrm>
          <a:prstGeom prst="rect">
            <a:avLst/>
          </a:prstGeom>
        </p:spPr>
      </p:pic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D4743D6A-CB4A-AA46-8E49-C19707355C7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5705" y="0"/>
            <a:ext cx="2103120" cy="54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88A8ACB-CBE3-4DC0-BBE3-C6829C462CD7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B87096-C8D7-45D0-8DCC-218276F547C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AC0FC71-A82A-4369-B44E-4E8FF53CA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D84D398-3251-432F-8986-05570D3BB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07096BFD-803A-42D4-BA19-C683E35B0D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89E6840-6882-4279-A152-16C7CCB9BE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21DF59C-D6C9-4EC0-90A3-7752F6B7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4C478B3-2ECE-440E-A04E-B8C84D0416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190CFD5-6EEA-46D1-AE5E-D69C2E08F3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79A9FB-8CEE-475F-BF22-3B0B11EB4E81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8D218C-9E1A-4E8B-A343-F3F3A628E78E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D5AB0465-E816-D749-971B-DB2CE38163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40080" cy="695489"/>
          </a:xfrm>
          <a:prstGeom prst="rect">
            <a:avLst/>
          </a:prstGeom>
        </p:spPr>
      </p:pic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810C74-5C50-074D-BB38-8FDBC89B489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5705" y="0"/>
            <a:ext cx="2103120" cy="54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71CD93A-658C-4473-839D-9C0B5E8F5F7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DFBF2D3-5C06-47C4-A81C-0305B322C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64D7FA4-CABA-4E4E-ACCA-68953799C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4EB1261E-CBF9-4479-A018-76C0F24D3B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8C4A243B-FBF5-4C04-8CD0-8E1C4721D9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F67E765D-8E8B-44F9-BE70-63FC0512FD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B4614B4-F94A-4053-B179-EC5C3F70A9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157F005-56AC-4E75-8AA5-582D0D69E2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473A8DE-DD1F-43EE-8FA2-4C689A038BA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C67E5CD-C662-462D-9821-CBF45A809F13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DC7692-DF81-49A0-9672-BF8E1DB9B662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762EFAEA-0B37-EA4C-A01B-CB9779287B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40080" cy="695489"/>
          </a:xfrm>
          <a:prstGeom prst="rect">
            <a:avLst/>
          </a:prstGeom>
        </p:spPr>
      </p:pic>
      <p:pic>
        <p:nvPicPr>
          <p:cNvPr id="27" name="Picture 26" descr="A picture containing drawing&#10;&#10;Description automatically generated">
            <a:extLst>
              <a:ext uri="{FF2B5EF4-FFF2-40B4-BE49-F238E27FC236}">
                <a16:creationId xmlns:a16="http://schemas.microsoft.com/office/drawing/2014/main" id="{ABFF1889-75DE-BC49-B1F1-6EA2CCE3AA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5705" y="0"/>
            <a:ext cx="2103120" cy="54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B1C875-AD13-4256-9E56-D2FCF94B81E1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1B65455-CBDD-4B2B-8BB7-0D016422E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F202269-FCD9-4D84-82E7-4E6E4F5B7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8585838-6A08-43B0-827A-D33942E82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AAE7B3A-0116-4C7F-85A1-4CDFE95B9B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CA84427-5217-43A1-9C71-25D9E1DFD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60ADC44-391E-4E50-A7BB-332F2C9E8B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DA390D7-F8F5-442A-8A17-9A9EB73BF9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31C01D4-7C61-4B0F-8304-87A15AD0126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11A168A-1363-4430-87C6-83E5143B39F6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C946B50-6B2C-4792-825B-BEFD24908723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57E90862-C33E-FA4F-BE6E-CACC82D11A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40080" cy="695489"/>
          </a:xfrm>
          <a:prstGeom prst="rect">
            <a:avLst/>
          </a:prstGeom>
        </p:spPr>
      </p:pic>
      <p:pic>
        <p:nvPicPr>
          <p:cNvPr id="20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C20923E5-BB1F-D942-83CD-1EEBF3112E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5705" y="0"/>
            <a:ext cx="2103120" cy="54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 userDrawn="1"/>
        </p:nvSpPr>
        <p:spPr bwMode="hidden">
          <a:xfrm>
            <a:off x="0" y="0"/>
            <a:ext cx="12188825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569" y="366687"/>
            <a:ext cx="11001004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0895" y="3906060"/>
            <a:ext cx="10962687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800" dirty="0">
                <a:solidFill>
                  <a:schemeClr val="bg1"/>
                </a:solidFill>
              </a:rPr>
              <a:t> to download the font</a:t>
            </a:r>
            <a:r>
              <a:rPr lang="en-US" sz="1800" baseline="0" dirty="0">
                <a:solidFill>
                  <a:schemeClr val="bg1"/>
                </a:solidFill>
              </a:rPr>
              <a:t>.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trike="noStrike" baseline="0" dirty="0">
                <a:solidFill>
                  <a:schemeClr val="bg1"/>
                </a:solidFill>
              </a:rPr>
              <a:t>Log in with SSO and select the Brand Assets tab in Brand Central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Refer to the quick-start section in the template guidelines or contact Oasis.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65F6992-4889-4035-986F-E69979C7B028}"/>
              </a:ext>
            </a:extLst>
          </p:cNvPr>
          <p:cNvGrpSpPr/>
          <p:nvPr userDrawn="1"/>
        </p:nvGrpSpPr>
        <p:grpSpPr>
          <a:xfrm>
            <a:off x="6054922" y="2225997"/>
            <a:ext cx="4699461" cy="542276"/>
            <a:chOff x="6685343" y="2270804"/>
            <a:chExt cx="4699461" cy="542276"/>
          </a:xfrm>
          <a:solidFill>
            <a:schemeClr val="bg1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57C5E2C-9A8F-469D-810E-FD271477DD05}"/>
                </a:ext>
              </a:extLst>
            </p:cNvPr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16D8268-B556-4A2E-A24F-2098FB05E4CA}"/>
                </a:ext>
              </a:extLst>
            </p:cNvPr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4C27A0-5E49-4C0A-B9A5-777E28510D88}"/>
                </a:ext>
              </a:extLst>
            </p:cNvPr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6DC2D46-24E8-497A-AE7E-3F29CF07D0E0}"/>
                </a:ext>
              </a:extLst>
            </p:cNvPr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B6A4DE9-31A3-428E-B420-424F68D79E41}"/>
                </a:ext>
              </a:extLst>
            </p:cNvPr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221A60B-A1D2-4D5F-ADCD-2B3BF1989BD1}"/>
                </a:ext>
              </a:extLst>
            </p:cNvPr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738972-CA48-44E6-B7DD-E4E8B81F3D9E}"/>
                </a:ext>
              </a:extLst>
            </p:cNvPr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C0E3A6F-0249-4454-864B-04BF720A73B8}"/>
                </a:ext>
              </a:extLst>
            </p:cNvPr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BD5D52F-83DC-4C29-BFF9-C29AC76D694C}"/>
                </a:ext>
              </a:extLst>
            </p:cNvPr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50D27D-9134-4260-9625-A03ACB43BB75}"/>
                </a:ext>
              </a:extLst>
            </p:cNvPr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AD9AAAC-AEE1-41E7-98D0-8AAAA66A65F2}"/>
                </a:ext>
              </a:extLst>
            </p:cNvPr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5D99233-8B51-431E-B7AE-9CFD2F67C3E6}"/>
                </a:ext>
              </a:extLst>
            </p:cNvPr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9B1F118-34ED-4FB8-A180-737A1399C241}"/>
                </a:ext>
              </a:extLst>
            </p:cNvPr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9817CB1-DAD9-42CD-BEDA-3ADB122B8709}"/>
                </a:ext>
              </a:extLst>
            </p:cNvPr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965CEB0-3B0E-4C5D-82CE-B28C6B20C2B1}"/>
                </a:ext>
              </a:extLst>
            </p:cNvPr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C78B23A-632F-4FF2-B1DB-D62779A331A5}"/>
                </a:ext>
              </a:extLst>
            </p:cNvPr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24329D5-649B-4928-85CD-14362B04489C}"/>
                </a:ext>
              </a:extLst>
            </p:cNvPr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64E83D4-30F6-4C59-8FFA-AD2FC2966221}"/>
              </a:ext>
            </a:extLst>
          </p:cNvPr>
          <p:cNvGrpSpPr/>
          <p:nvPr userDrawn="1"/>
        </p:nvGrpSpPr>
        <p:grpSpPr>
          <a:xfrm>
            <a:off x="672458" y="2225997"/>
            <a:ext cx="3021853" cy="546070"/>
            <a:chOff x="2656324" y="2163854"/>
            <a:chExt cx="3021853" cy="54607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3051B0B-E539-41DA-BF1C-88B850B08AC1}"/>
                </a:ext>
              </a:extLst>
            </p:cNvPr>
            <p:cNvSpPr txBox="1">
              <a:spLocks/>
            </p:cNvSpPr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69A88A-B6ED-41AF-A29B-C30FFF486BB6}"/>
                </a:ext>
              </a:extLst>
            </p:cNvPr>
            <p:cNvSpPr txBox="1">
              <a:spLocks/>
            </p:cNvSpPr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01540C-5A6C-4A54-B0C6-6C0846EC4390}"/>
                </a:ext>
              </a:extLst>
            </p:cNvPr>
            <p:cNvSpPr txBox="1">
              <a:spLocks/>
            </p:cNvSpPr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91D5C56-2A21-48F7-9A01-6B21056777FC}"/>
                </a:ext>
              </a:extLst>
            </p:cNvPr>
            <p:cNvSpPr txBox="1">
              <a:spLocks/>
            </p:cNvSpPr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38751F7-5AB7-4F81-9DD2-C1AE3EE50FDD}"/>
                </a:ext>
              </a:extLst>
            </p:cNvPr>
            <p:cNvSpPr txBox="1">
              <a:spLocks/>
            </p:cNvSpPr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77B035-ADE6-4A4C-86F9-E9355E9D8122}"/>
                </a:ext>
              </a:extLst>
            </p:cNvPr>
            <p:cNvSpPr txBox="1">
              <a:spLocks/>
            </p:cNvSpPr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491C69-6B3D-4C4E-A712-AAE6470473FA}"/>
                </a:ext>
              </a:extLst>
            </p:cNvPr>
            <p:cNvSpPr txBox="1">
              <a:spLocks/>
            </p:cNvSpPr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D07AB51-93C8-42B3-BDB7-A2C7B1E8F5E3}"/>
                </a:ext>
              </a:extLst>
            </p:cNvPr>
            <p:cNvSpPr txBox="1">
              <a:spLocks/>
            </p:cNvSpPr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7A2D20-1802-410D-9F0E-D83DA9A2E647}"/>
                </a:ext>
              </a:extLst>
            </p:cNvPr>
            <p:cNvSpPr txBox="1">
              <a:spLocks/>
            </p:cNvSpPr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0F960C2-D281-4BC9-BACA-B4004C0AB29F}"/>
                </a:ext>
              </a:extLst>
            </p:cNvPr>
            <p:cNvSpPr txBox="1">
              <a:spLocks/>
            </p:cNvSpPr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D02CAE-EA62-46F9-AF21-428066FCE7DE}"/>
                </a:ext>
              </a:extLst>
            </p:cNvPr>
            <p:cNvSpPr txBox="1">
              <a:spLocks/>
            </p:cNvSpPr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dirty="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947193-4AAC-405D-9387-64E0EF5C2A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0D098B-3317-4CAD-91CA-3E7859A8B9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901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02058C1E-B6CE-D640-9456-CBFB7BFD89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40080" cy="695489"/>
          </a:xfrm>
          <a:prstGeom prst="rect">
            <a:avLst/>
          </a:prstGeom>
        </p:spPr>
      </p:pic>
      <p:pic>
        <p:nvPicPr>
          <p:cNvPr id="26" name="Picture 2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5EAE6DD-EF39-7548-959E-41ADCE72E9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5705" y="0"/>
            <a:ext cx="2103120" cy="54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1"/>
              </a:gs>
              <a:gs pos="87000">
                <a:schemeClr val="accent5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0000">
                <a:srgbClr val="7F35AB"/>
              </a:gs>
              <a:gs pos="95000">
                <a:schemeClr val="bg1"/>
              </a:gs>
              <a:gs pos="74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8C5A3059-2CB2-A24A-A76B-EF4EEE7497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40080" cy="695489"/>
          </a:xfrm>
          <a:prstGeom prst="rect">
            <a:avLst/>
          </a:prstGeom>
        </p:spPr>
      </p:pic>
      <p:pic>
        <p:nvPicPr>
          <p:cNvPr id="26" name="Picture 25" descr="A picture containing drawing&#10;&#10;Description automatically generated">
            <a:extLst>
              <a:ext uri="{FF2B5EF4-FFF2-40B4-BE49-F238E27FC236}">
                <a16:creationId xmlns:a16="http://schemas.microsoft.com/office/drawing/2014/main" id="{87DF8FE7-C840-2540-8314-5C43605B8B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5705" y="0"/>
            <a:ext cx="2103120" cy="54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88A8B8D8-242F-0A45-B604-F10F622BB1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40080" cy="695489"/>
          </a:xfrm>
          <a:prstGeom prst="rect">
            <a:avLst/>
          </a:prstGeom>
        </p:spPr>
      </p:pic>
      <p:pic>
        <p:nvPicPr>
          <p:cNvPr id="26" name="Picture 25" descr="A picture containing drawing&#10;&#10;Description automatically generated">
            <a:extLst>
              <a:ext uri="{FF2B5EF4-FFF2-40B4-BE49-F238E27FC236}">
                <a16:creationId xmlns:a16="http://schemas.microsoft.com/office/drawing/2014/main" id="{BB07223A-A08D-BD4A-BAA0-C54096C4DC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5705" y="0"/>
            <a:ext cx="2103120" cy="54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F4685D-9D09-447C-9352-68EBB79D3FB6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64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30" name="Picture 29" descr="A close up of a sign&#10;&#10;Description automatically generated">
            <a:extLst>
              <a:ext uri="{FF2B5EF4-FFF2-40B4-BE49-F238E27FC236}">
                <a16:creationId xmlns:a16="http://schemas.microsoft.com/office/drawing/2014/main" id="{B1ECEEDC-219F-F040-B6C0-06A7B0E444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640080" cy="69548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FCED8F8-23DA-D64B-BA60-6C4FBD6781B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0085705" y="0"/>
            <a:ext cx="210312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1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Pl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B9CF672-C886-4A4A-B8C7-6054BDA7C6F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79CBF5F-64CA-43B4-BB06-18EC3F20B58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>
                  <a:alpha val="57000"/>
                </a:srgbClr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0" name="Picture 29" descr="A close up of a sign&#10;&#10;Description automatically generated">
            <a:extLst>
              <a:ext uri="{FF2B5EF4-FFF2-40B4-BE49-F238E27FC236}">
                <a16:creationId xmlns:a16="http://schemas.microsoft.com/office/drawing/2014/main" id="{7A44315D-0F7B-5C48-9FFF-C530332E0B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640080" cy="69548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94E60D1-7780-714F-A5BB-2C17614B716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0085705" y="0"/>
            <a:ext cx="210312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9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</a:extLst>
          </p:cNvPr>
          <p:cNvPicPr>
            <a:picLocks noChangeAspect="1"/>
          </p:cNvPicPr>
          <p:nvPr userDrawn="1"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85A9D7-B248-4F26-9897-A1C7A54FAF8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813DC77-8C0C-44B4-AE3B-61F5A80140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4D7DC1A2-819A-4366-8BE9-387CC0009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0373EF47-4DA1-4EF4-AE4F-54BCB38FC2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BC15050-D5E4-4FBD-806D-1CEC1AF606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953BA047-B60F-46CD-AFCB-49101F4D7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E5E07D7E-E36B-4549-9FB3-3BA1E22594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352F97F-F3A2-4B3E-9917-55B62713FD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0A2C43B-3928-4C21-81F0-0AA332C8F32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8" r:id="rId11"/>
    <p:sldLayoutId id="2147483949" r:id="rId12"/>
    <p:sldLayoutId id="2147483990" r:id="rId13"/>
    <p:sldLayoutId id="2147483991" r:id="rId14"/>
    <p:sldLayoutId id="2147483992" r:id="rId15"/>
    <p:sldLayoutId id="2147483993" r:id="rId16"/>
    <p:sldLayoutId id="2147483994" r:id="rId17"/>
    <p:sldLayoutId id="2147483995" r:id="rId18"/>
    <p:sldLayoutId id="2147483956" r:id="rId19"/>
    <p:sldLayoutId id="2147483957" r:id="rId20"/>
    <p:sldLayoutId id="2147483958" r:id="rId21"/>
    <p:sldLayoutId id="2147483959" r:id="rId22"/>
    <p:sldLayoutId id="2147483960" r:id="rId23"/>
    <p:sldLayoutId id="2147483961" r:id="rId24"/>
    <p:sldLayoutId id="2147483962" r:id="rId25"/>
    <p:sldLayoutId id="2147483963" r:id="rId26"/>
    <p:sldLayoutId id="2147483964" r:id="rId27"/>
    <p:sldLayoutId id="2147483965" r:id="rId28"/>
    <p:sldLayoutId id="2147483966" r:id="rId29"/>
    <p:sldLayoutId id="2147483967" r:id="rId30"/>
    <p:sldLayoutId id="2147483968" r:id="rId31"/>
    <p:sldLayoutId id="2147483969" r:id="rId32"/>
    <p:sldLayoutId id="2147483970" r:id="rId33"/>
    <p:sldLayoutId id="2147483971" r:id="rId34"/>
    <p:sldLayoutId id="2147483972" r:id="rId35"/>
    <p:sldLayoutId id="2147483973" r:id="rId36"/>
    <p:sldLayoutId id="2147483974" r:id="rId37"/>
    <p:sldLayoutId id="2147483975" r:id="rId38"/>
    <p:sldLayoutId id="2147483976" r:id="rId39"/>
    <p:sldLayoutId id="2147483977" r:id="rId40"/>
    <p:sldLayoutId id="2147483978" r:id="rId41"/>
    <p:sldLayoutId id="2147483979" r:id="rId42"/>
    <p:sldLayoutId id="2147483980" r:id="rId43"/>
    <p:sldLayoutId id="2147483981" r:id="rId44"/>
    <p:sldLayoutId id="2147483982" r:id="rId45"/>
    <p:sldLayoutId id="2147483983" r:id="rId46"/>
    <p:sldLayoutId id="2147483984" r:id="rId47"/>
    <p:sldLayoutId id="2147483985" r:id="rId48"/>
    <p:sldLayoutId id="2147483997" r:id="rId4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lab.eng.vmware.com/group-14-vm-scheduler/bootcamp_1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hyperlink" Target="https://gitlab.eng.vmware.com/group-14-vm-scheduler/bootcamp_1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lab.eng.vmware.com/group-14-vm-scheduler/bootcamp_1" TargetMode="Externa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1D41B-B447-4044-8288-4435AE32CC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56897" y="3979900"/>
            <a:ext cx="2207186" cy="2591044"/>
          </a:xfrm>
        </p:spPr>
        <p:txBody>
          <a:bodyPr/>
          <a:lstStyle/>
          <a:p>
            <a:pPr marL="273050" lvl="1" indent="0">
              <a:buNone/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Lao UI"/>
                <a:cs typeface="Lao UI"/>
              </a:rPr>
              <a:t>Team 14</a:t>
            </a:r>
            <a:br>
              <a:rPr lang="en-US" dirty="0">
                <a:solidFill>
                  <a:schemeClr val="bg2">
                    <a:lumMod val="10000"/>
                  </a:schemeClr>
                </a:solidFill>
                <a:latin typeface="Lao UI"/>
                <a:cs typeface="Lao UI"/>
              </a:rPr>
            </a:br>
            <a:endParaRPr lang="en-US" dirty="0">
              <a:solidFill>
                <a:schemeClr val="bg2">
                  <a:lumMod val="10000"/>
                </a:schemeClr>
              </a:solidFill>
              <a:latin typeface="Lao UI"/>
              <a:cs typeface="Lao UI"/>
            </a:endParaRPr>
          </a:p>
          <a:p>
            <a:pPr marL="273050" lvl="1" indent="0">
              <a:buNone/>
            </a:pPr>
            <a:r>
              <a:rPr lang="en-US" sz="1200" b="1" dirty="0">
                <a:solidFill>
                  <a:schemeClr val="bg2">
                    <a:lumMod val="10000"/>
                  </a:schemeClr>
                </a:solidFill>
                <a:latin typeface="Lao UI"/>
                <a:cs typeface="Lao UI"/>
              </a:rPr>
              <a:t>NCGs</a:t>
            </a:r>
          </a:p>
          <a:p>
            <a:pPr lvl="1"/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Lao UI"/>
                <a:cs typeface="Lao UI"/>
              </a:rPr>
              <a:t>Neeraj Menon S</a:t>
            </a:r>
          </a:p>
          <a:p>
            <a:pPr lvl="1"/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Lao UI"/>
                <a:cs typeface="Lao UI"/>
              </a:rPr>
              <a:t>Vaibhav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Lao UI"/>
                <a:cs typeface="Lao UI"/>
              </a:rPr>
              <a:t>Pundir</a:t>
            </a:r>
            <a:endParaRPr lang="en-US" sz="1200" dirty="0">
              <a:solidFill>
                <a:schemeClr val="bg2">
                  <a:lumMod val="10000"/>
                </a:schemeClr>
              </a:solidFill>
              <a:latin typeface="Lao UI"/>
              <a:cs typeface="Lao UI"/>
            </a:endParaRPr>
          </a:p>
          <a:p>
            <a:pPr lvl="1"/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Lao UI"/>
                <a:cs typeface="Lao UI"/>
              </a:rPr>
              <a:t>Harita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Lao UI"/>
                <a:cs typeface="Lao UI"/>
              </a:rPr>
              <a:t> Chaudhari</a:t>
            </a:r>
          </a:p>
          <a:p>
            <a:pPr lvl="1"/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Lao UI"/>
                <a:cs typeface="Lao UI"/>
              </a:rPr>
              <a:t>Anamya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Lao UI"/>
                <a:cs typeface="Lao UI"/>
              </a:rPr>
              <a:t> Agarwal</a:t>
            </a:r>
          </a:p>
          <a:p>
            <a:pPr marL="273050" lvl="1" indent="0">
              <a:buNone/>
            </a:pPr>
            <a:endParaRPr lang="en-US" sz="1200" dirty="0">
              <a:solidFill>
                <a:schemeClr val="bg2">
                  <a:lumMod val="10000"/>
                </a:schemeClr>
              </a:solidFill>
              <a:latin typeface="Lao UI"/>
              <a:cs typeface="Lao UI"/>
            </a:endParaRPr>
          </a:p>
          <a:p>
            <a:pPr marL="273050" lvl="1" indent="0">
              <a:buNone/>
            </a:pPr>
            <a:r>
              <a:rPr lang="en-US" sz="1200" b="1" dirty="0">
                <a:solidFill>
                  <a:schemeClr val="bg2">
                    <a:lumMod val="10000"/>
                  </a:schemeClr>
                </a:solidFill>
                <a:latin typeface="Lao UI"/>
                <a:cs typeface="Lao UI"/>
              </a:rPr>
              <a:t>Facilitator</a:t>
            </a:r>
          </a:p>
          <a:p>
            <a:pPr lvl="1"/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Lao UI"/>
                <a:cs typeface="Lao UI"/>
              </a:rPr>
              <a:t>BhanuKiran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Lao UI"/>
                <a:cs typeface="Lao UI"/>
              </a:rPr>
              <a:t> Karanam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819AA98-B7BA-4513-9ADA-4E77A09B8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 Scheduler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A4AB53-DF91-3948-AC49-16C4BB0E35DB}"/>
              </a:ext>
            </a:extLst>
          </p:cNvPr>
          <p:cNvSpPr txBox="1"/>
          <p:nvPr/>
        </p:nvSpPr>
        <p:spPr>
          <a:xfrm>
            <a:off x="9408755" y="4786218"/>
            <a:ext cx="2003916" cy="73866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73050" lvl="1" indent="0">
              <a:buNone/>
            </a:pPr>
            <a:r>
              <a:rPr lang="en-US" sz="1200" b="1" dirty="0">
                <a:solidFill>
                  <a:schemeClr val="bg2">
                    <a:lumMod val="10000"/>
                  </a:schemeClr>
                </a:solidFill>
                <a:latin typeface="Lao UI"/>
                <a:cs typeface="Lao UI"/>
              </a:rPr>
              <a:t>Mentors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Lao UI"/>
                <a:cs typeface="Lao UI"/>
              </a:rPr>
              <a:t>Harmanpreet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Lao UI"/>
                <a:cs typeface="Lao UI"/>
              </a:rPr>
              <a:t> Singh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Lao UI"/>
                <a:cs typeface="Lao UI"/>
              </a:rPr>
              <a:t>Ayan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Lao UI"/>
                <a:cs typeface="Lao UI"/>
              </a:rPr>
              <a:t>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Lao UI"/>
                <a:cs typeface="Lao UI"/>
              </a:rPr>
              <a:t>Chakravorty</a:t>
            </a:r>
            <a:endParaRPr lang="en-US" sz="1200" dirty="0">
              <a:solidFill>
                <a:schemeClr val="bg2">
                  <a:lumMod val="10000"/>
                </a:schemeClr>
              </a:solidFill>
              <a:latin typeface="Lao UI"/>
              <a:cs typeface="Lao UI"/>
            </a:endParaRPr>
          </a:p>
          <a:p>
            <a:pPr algn="l">
              <a:spcAft>
                <a:spcPts val="600"/>
              </a:spcAft>
            </a:pPr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41A4E8-BBEB-984B-A1C9-4EB0BF66054F}"/>
              </a:ext>
            </a:extLst>
          </p:cNvPr>
          <p:cNvSpPr/>
          <p:nvPr/>
        </p:nvSpPr>
        <p:spPr>
          <a:xfrm>
            <a:off x="7456897" y="6596390"/>
            <a:ext cx="60928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hlinkClick r:id="rId2"/>
              </a:rPr>
              <a:t>https://gitlab.eng.vmware.com/group-14-vm-scheduler/bootcamp_1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3558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8F4C08-E3C8-42B0-B3D9-97D0C618A9A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82880" tIns="274320" rIns="182880" bIns="0" rtlCol="0" anchor="t">
            <a:noAutofit/>
          </a:bodyPr>
          <a:lstStyle/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Lao UI"/>
                <a:cs typeface="Lao UI"/>
              </a:rPr>
              <a:t>UI –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Lao UI"/>
                <a:cs typeface="Lao UI"/>
              </a:rPr>
              <a:t>React.JS</a:t>
            </a:r>
            <a:endParaRPr lang="en-US" dirty="0">
              <a:solidFill>
                <a:schemeClr val="tx2">
                  <a:lumMod val="50000"/>
                </a:schemeClr>
              </a:solidFill>
              <a:latin typeface="Lao UI"/>
              <a:cs typeface="Lao UI"/>
            </a:endParaRP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Lao UI"/>
                <a:cs typeface="Lao UI"/>
              </a:rPr>
              <a:t>Backend – Java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Lao UI"/>
                <a:cs typeface="Lao UI"/>
              </a:rPr>
              <a:t>SQL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BA9910-BA8D-4155-B8B1-3711234D9FB9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82880" tIns="274320" rIns="182880" bIns="0" rtlCol="0" anchor="t">
            <a:noAutofit/>
          </a:bodyPr>
          <a:lstStyle/>
          <a:p>
            <a:pPr marL="744220" lvl="2" indent="-169545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2">
                    <a:lumMod val="50000"/>
                  </a:schemeClr>
                </a:solidFill>
                <a:latin typeface="Lao UI"/>
                <a:cs typeface="Lao UI"/>
              </a:rPr>
              <a:t>Vmware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Lao UI"/>
                <a:cs typeface="Lao UI"/>
              </a:rPr>
              <a:t> Clarity</a:t>
            </a:r>
          </a:p>
          <a:p>
            <a:pPr marL="744220" lvl="2" indent="-16954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Lao UI"/>
                <a:cs typeface="Lao UI"/>
              </a:rPr>
              <a:t>Spring</a:t>
            </a:r>
            <a:endParaRPr lang="en-US" sz="1400" dirty="0">
              <a:solidFill>
                <a:schemeClr val="tx2">
                  <a:lumMod val="50000"/>
                </a:schemeClr>
              </a:solidFill>
              <a:latin typeface="Lao UI"/>
              <a:cs typeface="Lao UI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44FC14-EB94-4FE8-A10C-C20DB674C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o UI"/>
                <a:cs typeface="Lao UI"/>
              </a:rPr>
              <a:t>Outline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BB4D90-0131-443E-A5B0-F21F704F52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solidFill>
            <a:srgbClr val="F8981D"/>
          </a:solidFill>
        </p:spPr>
        <p:txBody>
          <a:bodyPr/>
          <a:lstStyle/>
          <a:p>
            <a:r>
              <a:rPr lang="en-IN" sz="2000" b="1" dirty="0">
                <a:latin typeface="Lao UI" panose="020B0502040204020203" pitchFamily="34" charset="0"/>
                <a:cs typeface="Lao UI" panose="020B0502040204020203" pitchFamily="34" charset="0"/>
              </a:rPr>
              <a:t>Language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10BD465-AA00-4452-BBA2-51CC13B72F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solidFill>
            <a:srgbClr val="F8981D"/>
          </a:solidFill>
        </p:spPr>
        <p:txBody>
          <a:bodyPr/>
          <a:lstStyle/>
          <a:p>
            <a:r>
              <a:rPr lang="en-IN" sz="2000" b="1" dirty="0"/>
              <a:t>Tools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88A847-FDC0-4158-BE8E-5A7EF49C51D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solidFill>
            <a:srgbClr val="F8981D"/>
          </a:solidFill>
        </p:spPr>
        <p:txBody>
          <a:bodyPr/>
          <a:lstStyle/>
          <a:p>
            <a:r>
              <a:rPr lang="en-IN" sz="2000" b="1" dirty="0"/>
              <a:t>Framework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0C3A3F0-F916-44B7-9C6C-071F3D28EF3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solidFill>
            <a:schemeClr val="bg1"/>
          </a:solidFill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/>
          <a:lstStyle/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Lao UI"/>
                <a:cs typeface="Lao UI"/>
              </a:rPr>
              <a:t>IntelliJ IDEA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Lao UI"/>
                <a:cs typeface="Lao UI"/>
              </a:rPr>
              <a:t>Postman</a:t>
            </a:r>
          </a:p>
          <a:p>
            <a:pPr lvl="1"/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Lao UI"/>
                <a:cs typeface="Lao UI"/>
              </a:rPr>
              <a:t>DBeaver</a:t>
            </a:r>
            <a:endParaRPr lang="en-US" dirty="0">
              <a:solidFill>
                <a:schemeClr val="tx2">
                  <a:lumMod val="50000"/>
                </a:schemeClr>
              </a:solidFill>
              <a:latin typeface="Lao UI"/>
              <a:cs typeface="Lao UI"/>
            </a:endParaRP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Lao UI"/>
                <a:cs typeface="Lao UI"/>
              </a:rPr>
              <a:t>Visual Studio Code</a:t>
            </a:r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83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AB7B4E-DAF1-BA4D-8D60-D98DC4FB88A5}"/>
              </a:ext>
            </a:extLst>
          </p:cNvPr>
          <p:cNvSpPr/>
          <p:nvPr/>
        </p:nvSpPr>
        <p:spPr>
          <a:xfrm>
            <a:off x="7650866" y="1157468"/>
            <a:ext cx="4117792" cy="54242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DC9CDE-F494-4A0B-8128-7939FF655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301" y="276317"/>
            <a:ext cx="11001004" cy="381000"/>
          </a:xfrm>
        </p:spPr>
        <p:txBody>
          <a:bodyPr/>
          <a:lstStyle/>
          <a:p>
            <a:r>
              <a:rPr lang="en-US" dirty="0">
                <a:latin typeface="Lao UI"/>
                <a:cs typeface="Lao UI"/>
              </a:rPr>
              <a:t>Solution Approach and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5C8CE-15AE-4084-BE8F-49E65C0FCBF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4" y="793750"/>
            <a:ext cx="11235971" cy="606424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Identified the problem as 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</a:rPr>
              <a:t>Bin Packing Problem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, where hosts are bin and VMs are items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2 approaches – </a:t>
            </a:r>
          </a:p>
          <a:p>
            <a:pPr marL="800100" lvl="1" indent="-342900"/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Online – First Fit Algorithm (FF)</a:t>
            </a:r>
          </a:p>
          <a:p>
            <a:pPr marL="800100" lvl="1" indent="-342900"/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Offline – First Fit Decreasing Algorithm (FFD)</a:t>
            </a:r>
          </a:p>
          <a:p>
            <a:pPr marL="800100" lvl="1" indent="-342900"/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800100" lvl="1" indent="-342900"/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 indent="0">
              <a:buNone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Using </a:t>
            </a:r>
            <a:r>
              <a:rPr lang="en-US" sz="1600" b="1" dirty="0">
                <a:solidFill>
                  <a:schemeClr val="bg2">
                    <a:lumMod val="10000"/>
                  </a:schemeClr>
                </a:solidFill>
              </a:rPr>
              <a:t>min-max Normalization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scheme to give score to each VM</a:t>
            </a:r>
            <a:br>
              <a:rPr lang="en-US" sz="1600" dirty="0">
                <a:solidFill>
                  <a:schemeClr val="bg2">
                    <a:lumMod val="10000"/>
                  </a:schemeClr>
                </a:solidFill>
              </a:rPr>
            </a:b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 indent="0">
              <a:buNone/>
            </a:pPr>
            <a:endParaRPr lang="en-US" sz="1600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4190B7-B926-274C-8D2F-00A922340E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749" b="11023"/>
          <a:stretch/>
        </p:blipFill>
        <p:spPr>
          <a:xfrm>
            <a:off x="5694382" y="2853911"/>
            <a:ext cx="1956484" cy="5750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3E200C8-C7A3-244E-BE4D-8CA8D1736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368" y="2251624"/>
            <a:ext cx="561702" cy="10589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29D50F-4EAE-E042-A0C7-C6DF1F3A2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2715" y="2251624"/>
            <a:ext cx="545966" cy="10589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D06CAF2-304F-1945-A874-E3C2D86F1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7222" y="2251624"/>
            <a:ext cx="545966" cy="10589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99A7C6F-6409-5549-AAAF-19C6552016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5751" y="2251624"/>
            <a:ext cx="545966" cy="10589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067A1C0-B663-3B47-A0B9-6A07B5E436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26105" y="2257109"/>
            <a:ext cx="561702" cy="10589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FEBCC3B-6F80-0B45-8D19-0D2BD456E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7617" y="4904835"/>
            <a:ext cx="561702" cy="105891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A70AB77-52C7-9741-BF22-06621E965E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1659" y="4910320"/>
            <a:ext cx="561702" cy="105449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6949A44-C191-574A-B6E5-BDA68D13B8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5701" y="4904835"/>
            <a:ext cx="561703" cy="105449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3EF2472-3099-2345-B4C4-7C90AD1711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19744" y="4904835"/>
            <a:ext cx="545968" cy="105449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6A2D59E-0AFA-3246-8F4D-6756797B485D}"/>
              </a:ext>
            </a:extLst>
          </p:cNvPr>
          <p:cNvSpPr txBox="1"/>
          <p:nvPr/>
        </p:nvSpPr>
        <p:spPr>
          <a:xfrm>
            <a:off x="8016257" y="1956359"/>
            <a:ext cx="2634716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400" b="1" dirty="0"/>
              <a:t>Using First Fit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82E888-BB51-A044-AE61-B98226580927}"/>
              </a:ext>
            </a:extLst>
          </p:cNvPr>
          <p:cNvSpPr txBox="1"/>
          <p:nvPr/>
        </p:nvSpPr>
        <p:spPr>
          <a:xfrm>
            <a:off x="8071760" y="4530998"/>
            <a:ext cx="2634716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400" b="1" dirty="0"/>
              <a:t>Using our Approach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B9ECE3-F31D-E847-8E6E-71416E988709}"/>
              </a:ext>
            </a:extLst>
          </p:cNvPr>
          <p:cNvSpPr txBox="1"/>
          <p:nvPr/>
        </p:nvSpPr>
        <p:spPr>
          <a:xfrm>
            <a:off x="8071760" y="6173411"/>
            <a:ext cx="3696898" cy="63094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Advantage – Lower number of hosts are required for the same VMs</a:t>
            </a:r>
          </a:p>
          <a:p>
            <a:pPr algn="l">
              <a:spcAft>
                <a:spcPts val="600"/>
              </a:spcAft>
            </a:pPr>
            <a:endParaRPr 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17E518-5BCD-0741-8252-A9AD37CEA3A1}"/>
              </a:ext>
            </a:extLst>
          </p:cNvPr>
          <p:cNvSpPr txBox="1"/>
          <p:nvPr/>
        </p:nvSpPr>
        <p:spPr>
          <a:xfrm>
            <a:off x="7542545" y="1257812"/>
            <a:ext cx="3929894" cy="64633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lvl="1" indent="0">
              <a:buNone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Assuming hosts have 10 core capacity</a:t>
            </a:r>
          </a:p>
          <a:p>
            <a:pPr lvl="1" indent="0">
              <a:buNone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Input Stream</a:t>
            </a:r>
          </a:p>
          <a:p>
            <a:pPr lvl="1" indent="0">
              <a:buNone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9 -&gt; 5 -&gt; 2 -&gt; 8 -&gt; 4 -&gt; 5 -&gt; 6</a:t>
            </a:r>
            <a:endParaRPr lang="en-US" sz="1400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BFD3EFC9-16BE-FA41-9DA9-C07B52CD92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4667" y="3318937"/>
            <a:ext cx="6436054" cy="3044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583C10-69C4-7F47-A609-252AF90C7D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16257" y="3445467"/>
            <a:ext cx="3445361" cy="8178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194ED9-880F-9843-BC2E-2330FF9DD0B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547" t="3617" b="1"/>
          <a:stretch/>
        </p:blipFill>
        <p:spPr>
          <a:xfrm>
            <a:off x="1226916" y="2066683"/>
            <a:ext cx="4760300" cy="55108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D44D466-1B5A-D045-A4A8-D9557432D821}"/>
              </a:ext>
            </a:extLst>
          </p:cNvPr>
          <p:cNvSpPr/>
          <p:nvPr/>
        </p:nvSpPr>
        <p:spPr>
          <a:xfrm>
            <a:off x="6976775" y="6537338"/>
            <a:ext cx="6092825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hlinkClick r:id="rId14"/>
              </a:rPr>
              <a:t>https://gitlab.eng.vmware.com/group-14-vm-scheduler/bootcamp_1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198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8F4C08-E3C8-42B0-B3D9-97D0C618A9A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24466" y="2514600"/>
            <a:ext cx="3825004" cy="36576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82880" tIns="274320" rIns="182880" bIns="0" rtlCol="0" anchor="t">
            <a:noAutofit/>
          </a:bodyPr>
          <a:lstStyle/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Lao UI"/>
                <a:cs typeface="Lao UI"/>
              </a:rPr>
              <a:t>Objects (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Lao UI"/>
                <a:cs typeface="Lao UI"/>
              </a:rPr>
              <a:t>DataCenter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Lao UI"/>
                <a:cs typeface="Lao UI"/>
              </a:rPr>
              <a:t>, Cluster etc.) defined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Lao UI"/>
                <a:cs typeface="Lao UI"/>
              </a:rPr>
              <a:t>ER Model</a:t>
            </a:r>
          </a:p>
          <a:p>
            <a:pPr lvl="1"/>
            <a:endParaRPr lang="en-US" dirty="0">
              <a:solidFill>
                <a:schemeClr val="tx2">
                  <a:lumMod val="50000"/>
                </a:schemeClr>
              </a:solidFill>
              <a:latin typeface="Lao UI"/>
              <a:cs typeface="Lao UI"/>
            </a:endParaRPr>
          </a:p>
          <a:p>
            <a:pPr lvl="1"/>
            <a:endParaRPr lang="en-US" dirty="0">
              <a:solidFill>
                <a:schemeClr val="tx2">
                  <a:lumMod val="50000"/>
                </a:schemeClr>
              </a:solidFill>
              <a:latin typeface="Lao UI"/>
              <a:cs typeface="Lao UI"/>
            </a:endParaRPr>
          </a:p>
          <a:p>
            <a:pPr lvl="1"/>
            <a:endParaRPr lang="en-US" dirty="0">
              <a:solidFill>
                <a:schemeClr val="tx2">
                  <a:lumMod val="50000"/>
                </a:schemeClr>
              </a:solidFill>
              <a:latin typeface="Lao UI"/>
              <a:cs typeface="Lao UI"/>
            </a:endParaRPr>
          </a:p>
          <a:p>
            <a:pPr lvl="1"/>
            <a:endParaRPr lang="en-US" dirty="0">
              <a:solidFill>
                <a:schemeClr val="tx2">
                  <a:lumMod val="50000"/>
                </a:schemeClr>
              </a:solidFill>
              <a:latin typeface="Lao UI"/>
              <a:cs typeface="Lao UI"/>
            </a:endParaRPr>
          </a:p>
          <a:p>
            <a:pPr lvl="1"/>
            <a:endParaRPr lang="en-US" dirty="0">
              <a:solidFill>
                <a:schemeClr val="tx2">
                  <a:lumMod val="50000"/>
                </a:schemeClr>
              </a:solidFill>
              <a:latin typeface="Lao UI"/>
              <a:cs typeface="Lao UI"/>
            </a:endParaRPr>
          </a:p>
          <a:p>
            <a:pPr lvl="1"/>
            <a:endParaRPr lang="en-US" dirty="0">
              <a:solidFill>
                <a:schemeClr val="tx2">
                  <a:lumMod val="50000"/>
                </a:schemeClr>
              </a:solidFill>
              <a:latin typeface="Lao UI"/>
              <a:cs typeface="Lao UI"/>
            </a:endParaRP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Lao UI"/>
                <a:cs typeface="Lao UI"/>
              </a:rPr>
              <a:t>Scheduling Algo is designed with option to deploy VM on cluster and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Lao UI"/>
                <a:cs typeface="Lao UI"/>
              </a:rPr>
              <a:t>ESXi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Lao UI"/>
                <a:cs typeface="Lao UI"/>
              </a:rPr>
              <a:t> host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44FC14-EB94-4FE8-A10C-C20DB674C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371187"/>
            <a:ext cx="11001004" cy="381000"/>
          </a:xfrm>
        </p:spPr>
        <p:txBody>
          <a:bodyPr/>
          <a:lstStyle/>
          <a:p>
            <a:r>
              <a:rPr lang="en-US" dirty="0">
                <a:latin typeface="Lao UI"/>
                <a:cs typeface="Lao UI"/>
              </a:rPr>
              <a:t>Features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BB4D90-0131-443E-A5B0-F21F704F52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4466" y="1600200"/>
            <a:ext cx="3838742" cy="914400"/>
          </a:xfrm>
        </p:spPr>
        <p:txBody>
          <a:bodyPr/>
          <a:lstStyle/>
          <a:p>
            <a:r>
              <a:rPr lang="en-IN" sz="2000" b="1" dirty="0">
                <a:latin typeface="Lao UI" panose="020B0502040204020203" pitchFamily="34" charset="0"/>
                <a:cs typeface="Lao UI" panose="020B0502040204020203" pitchFamily="34" charset="0"/>
              </a:rPr>
              <a:t>v1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10BD465-AA00-4452-BBA2-51CC13B72F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56471" y="1600200"/>
            <a:ext cx="3838741" cy="914400"/>
          </a:xfrm>
        </p:spPr>
        <p:txBody>
          <a:bodyPr/>
          <a:lstStyle/>
          <a:p>
            <a:r>
              <a:rPr lang="en-IN" sz="2000" b="1" dirty="0"/>
              <a:t>v2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88A847-FDC0-4158-BE8E-5A7EF49C51D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11655" y="1600200"/>
            <a:ext cx="3648350" cy="914400"/>
          </a:xfrm>
        </p:spPr>
        <p:txBody>
          <a:bodyPr/>
          <a:lstStyle/>
          <a:p>
            <a:r>
              <a:rPr lang="en-IN" sz="2000" b="1" dirty="0"/>
              <a:t>v3</a:t>
            </a:r>
          </a:p>
        </p:txBody>
      </p:sp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0EF0DAA4-0E07-458B-8932-2E92568EEEAF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138205" y="3559016"/>
            <a:ext cx="3811265" cy="1353973"/>
          </a:xfrm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2A79D26C-6265-44F1-BFC4-313B5B894C65}"/>
              </a:ext>
            </a:extLst>
          </p:cNvPr>
          <p:cNvSpPr txBox="1">
            <a:spLocks/>
          </p:cNvSpPr>
          <p:nvPr/>
        </p:nvSpPr>
        <p:spPr bwMode="gray">
          <a:xfrm>
            <a:off x="4156473" y="2515154"/>
            <a:ext cx="3825004" cy="3657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82880" tIns="274320" rIns="18288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Lao UI"/>
                <a:cs typeface="Lao UI"/>
              </a:rPr>
              <a:t>APIs are Implemented for all operations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Lao UI"/>
                <a:cs typeface="Lao UI"/>
              </a:rPr>
              <a:t>UI Portal Designed</a:t>
            </a:r>
          </a:p>
          <a:p>
            <a:pPr lvl="1"/>
            <a:endParaRPr lang="en-US" dirty="0">
              <a:solidFill>
                <a:schemeClr val="tx2">
                  <a:lumMod val="50000"/>
                </a:schemeClr>
              </a:solidFill>
              <a:latin typeface="Lao UI"/>
              <a:cs typeface="Lao UI"/>
            </a:endParaRPr>
          </a:p>
          <a:p>
            <a:pPr lvl="1"/>
            <a:endParaRPr lang="en-US" dirty="0">
              <a:solidFill>
                <a:schemeClr val="tx2">
                  <a:lumMod val="50000"/>
                </a:schemeClr>
              </a:solidFill>
              <a:latin typeface="Lao UI"/>
              <a:cs typeface="Lao UI"/>
            </a:endParaRPr>
          </a:p>
          <a:p>
            <a:pPr lvl="1"/>
            <a:endParaRPr lang="en-US" dirty="0">
              <a:solidFill>
                <a:schemeClr val="tx2">
                  <a:lumMod val="50000"/>
                </a:schemeClr>
              </a:solidFill>
              <a:latin typeface="Lao UI"/>
              <a:cs typeface="Lao UI"/>
            </a:endParaRPr>
          </a:p>
          <a:p>
            <a:pPr lvl="1"/>
            <a:endParaRPr lang="en-US" dirty="0">
              <a:solidFill>
                <a:schemeClr val="tx2">
                  <a:lumMod val="50000"/>
                </a:schemeClr>
              </a:solidFill>
              <a:latin typeface="Lao UI"/>
              <a:cs typeface="Lao UI"/>
            </a:endParaRPr>
          </a:p>
          <a:p>
            <a:pPr lvl="1"/>
            <a:endParaRPr lang="en-US" dirty="0">
              <a:solidFill>
                <a:schemeClr val="tx2">
                  <a:lumMod val="50000"/>
                </a:schemeClr>
              </a:solidFill>
              <a:latin typeface="Lao UI"/>
              <a:cs typeface="Lao UI"/>
            </a:endParaRPr>
          </a:p>
          <a:p>
            <a:pPr lvl="1"/>
            <a:endParaRPr lang="en-US" dirty="0">
              <a:solidFill>
                <a:schemeClr val="tx2">
                  <a:lumMod val="50000"/>
                </a:schemeClr>
              </a:solidFill>
              <a:latin typeface="Lao UI"/>
              <a:cs typeface="Lao UI"/>
            </a:endParaRP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Lao UI"/>
                <a:cs typeface="Lao UI"/>
              </a:rPr>
              <a:t>Rebalancing (Migration) of VMs between hosts in the cluster to accommodate new VM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Lao UI"/>
                <a:cs typeface="Lao UI"/>
              </a:rPr>
              <a:t>Completed 30% Test coverage</a:t>
            </a:r>
          </a:p>
          <a:p>
            <a:pPr lvl="1"/>
            <a:endParaRPr lang="en-US" dirty="0">
              <a:solidFill>
                <a:schemeClr val="tx2">
                  <a:lumMod val="50000"/>
                </a:schemeClr>
              </a:solidFill>
              <a:latin typeface="Lao UI"/>
              <a:cs typeface="Lao UI"/>
            </a:endParaRPr>
          </a:p>
        </p:txBody>
      </p:sp>
      <p:pic>
        <p:nvPicPr>
          <p:cNvPr id="16" name="Content Placeholder 1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BF2A9FC-4B83-464D-A9F7-F7DA84355698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 rotWithShape="1">
          <a:blip r:embed="rId3"/>
          <a:srcRect b="42087"/>
          <a:stretch/>
        </p:blipFill>
        <p:spPr>
          <a:xfrm>
            <a:off x="4169986" y="3559016"/>
            <a:ext cx="3811491" cy="135397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00C3A749-684D-47BD-A73A-2AB100F96393}"/>
              </a:ext>
            </a:extLst>
          </p:cNvPr>
          <p:cNvSpPr txBox="1">
            <a:spLocks/>
          </p:cNvSpPr>
          <p:nvPr/>
        </p:nvSpPr>
        <p:spPr bwMode="gray">
          <a:xfrm>
            <a:off x="8225618" y="2514600"/>
            <a:ext cx="3634388" cy="3657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82880" tIns="274320" rIns="18288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Lao UI"/>
                <a:cs typeface="Lao UI"/>
              </a:rPr>
              <a:t>Support for min-max VM requirement.</a:t>
            </a:r>
          </a:p>
          <a:p>
            <a:pPr lvl="1"/>
            <a:endParaRPr lang="en-US" dirty="0">
              <a:solidFill>
                <a:schemeClr val="tx2">
                  <a:lumMod val="50000"/>
                </a:schemeClr>
              </a:solidFill>
              <a:latin typeface="Lao UI"/>
              <a:cs typeface="Lao UI"/>
            </a:endParaRP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Lao UI"/>
                <a:cs typeface="Lao UI"/>
              </a:rPr>
              <a:t>When the VM host is changed and the existing VM does not have enough resource then the algorithm will do migration to support the new VM requirement.</a:t>
            </a:r>
          </a:p>
          <a:p>
            <a:pPr lvl="1"/>
            <a:endParaRPr lang="en-US" dirty="0">
              <a:solidFill>
                <a:schemeClr val="tx2">
                  <a:lumMod val="50000"/>
                </a:schemeClr>
              </a:solidFill>
              <a:latin typeface="Lao UI"/>
              <a:cs typeface="Lao UI"/>
            </a:endParaRP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Lao UI"/>
                <a:cs typeface="Lao UI"/>
              </a:rPr>
              <a:t>Algorithm supports adding Storage and Network parameters </a:t>
            </a:r>
          </a:p>
        </p:txBody>
      </p:sp>
    </p:spTree>
    <p:extLst>
      <p:ext uri="{BB962C8B-B14F-4D97-AF65-F5344CB8AC3E}">
        <p14:creationId xmlns:p14="http://schemas.microsoft.com/office/powerpoint/2010/main" val="101374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443A6E-E928-4E13-9E47-DF729ACD2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371187"/>
            <a:ext cx="11001004" cy="381000"/>
          </a:xfrm>
        </p:spPr>
        <p:txBody>
          <a:bodyPr/>
          <a:lstStyle/>
          <a:p>
            <a:r>
              <a:rPr lang="en-US" dirty="0"/>
              <a:t>Beyond the Scope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F457FB45-8828-46E6-983C-2610C2E03CEA}"/>
              </a:ext>
            </a:extLst>
          </p:cNvPr>
          <p:cNvSpPr txBox="1">
            <a:spLocks/>
          </p:cNvSpPr>
          <p:nvPr/>
        </p:nvSpPr>
        <p:spPr bwMode="gray">
          <a:xfrm>
            <a:off x="579809" y="1600200"/>
            <a:ext cx="10767064" cy="4129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82880" tIns="274320" rIns="18288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Lao UI"/>
                <a:cs typeface="Lao UI"/>
              </a:rPr>
              <a:t>Migration Threshold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Lao UI"/>
                <a:cs typeface="Lao UI"/>
              </a:rPr>
              <a:t>is introduced, so that user can set the maximum allowed migrations while adding a new VM</a:t>
            </a:r>
          </a:p>
          <a:p>
            <a:pPr marL="273050" lvl="1" indent="0">
              <a:buNone/>
            </a:pPr>
            <a:endParaRPr lang="en-US" sz="1800" dirty="0">
              <a:solidFill>
                <a:schemeClr val="tx2">
                  <a:lumMod val="50000"/>
                </a:schemeClr>
              </a:solidFill>
              <a:latin typeface="Lao UI"/>
              <a:cs typeface="Lao UI"/>
            </a:endParaRPr>
          </a:p>
          <a:p>
            <a:pPr lvl="1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Lao UI"/>
                <a:cs typeface="Lao UI"/>
              </a:rPr>
              <a:t>Search support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Lao UI"/>
                <a:cs typeface="Lao UI"/>
              </a:rPr>
              <a:t>for searching Datacenter / Cluster / Host / Virtual Machine for ease of use.</a:t>
            </a:r>
          </a:p>
          <a:p>
            <a:pPr marL="273050" lvl="1" indent="0">
              <a:buNone/>
            </a:pPr>
            <a:endParaRPr lang="en-US" sz="1800" dirty="0">
              <a:solidFill>
                <a:schemeClr val="tx2">
                  <a:lumMod val="50000"/>
                </a:schemeClr>
              </a:solidFill>
              <a:latin typeface="Lao UI"/>
              <a:cs typeface="Lao UI"/>
            </a:endParaRPr>
          </a:p>
          <a:p>
            <a:pPr lvl="1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Lao UI"/>
                <a:cs typeface="Lao UI"/>
              </a:rPr>
              <a:t>Energy Aware VM Scheduling algorithm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Lao UI"/>
                <a:cs typeface="Lao UI"/>
              </a:rPr>
              <a:t>, makes use of minimum number of Hosts while scheduling</a:t>
            </a:r>
          </a:p>
          <a:p>
            <a:pPr lvl="1"/>
            <a:endParaRPr lang="en-US" sz="1800" dirty="0">
              <a:solidFill>
                <a:schemeClr val="tx2">
                  <a:lumMod val="50000"/>
                </a:schemeClr>
              </a:solidFill>
              <a:latin typeface="Lao UI"/>
              <a:cs typeface="Lao UI"/>
            </a:endParaRPr>
          </a:p>
          <a:p>
            <a:pPr lvl="1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Lao UI"/>
                <a:cs typeface="Lao UI"/>
              </a:rPr>
              <a:t>Relevant error messages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Lao UI"/>
                <a:cs typeface="Lao UI"/>
              </a:rPr>
              <a:t>and codes are displayed like ”Resource Not available” for the new VM</a:t>
            </a:r>
          </a:p>
          <a:p>
            <a:pPr lvl="1"/>
            <a:endParaRPr lang="en-US" sz="1800" dirty="0">
              <a:solidFill>
                <a:schemeClr val="tx2">
                  <a:lumMod val="50000"/>
                </a:schemeClr>
              </a:solidFill>
              <a:latin typeface="Lao UI"/>
              <a:cs typeface="Lao UI"/>
            </a:endParaRPr>
          </a:p>
          <a:p>
            <a:pPr lvl="1"/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Lao UI"/>
                <a:cs typeface="Lao UI"/>
              </a:rPr>
              <a:t>For protecting the password of the user we use SHA – 256 and implemented spring boot with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Lao UI"/>
                <a:cs typeface="Lao UI"/>
              </a:rPr>
              <a:t>bcrypt</a:t>
            </a:r>
            <a:endParaRPr lang="en-US" sz="1800" dirty="0">
              <a:solidFill>
                <a:schemeClr val="tx2">
                  <a:lumMod val="50000"/>
                </a:schemeClr>
              </a:solidFill>
              <a:latin typeface="Lao UI"/>
              <a:cs typeface="Lao UI"/>
            </a:endParaRPr>
          </a:p>
          <a:p>
            <a:pPr marL="273050" lvl="1" indent="0">
              <a:buNone/>
            </a:pPr>
            <a:endParaRPr lang="en-US" sz="1800" dirty="0">
              <a:solidFill>
                <a:schemeClr val="tx2">
                  <a:lumMod val="50000"/>
                </a:schemeClr>
              </a:solidFill>
              <a:latin typeface="Lao UI"/>
              <a:cs typeface="Lao UI"/>
              <a:hlinkClick r:id="rId2"/>
            </a:endParaRPr>
          </a:p>
          <a:p>
            <a:pPr marL="273050" lvl="1" indent="0">
              <a:buNone/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Lao UI"/>
                <a:cs typeface="Lao UI"/>
                <a:hlinkClick r:id="rId2"/>
              </a:rPr>
              <a:t>https://gitlab.eng.vmware.com/group-14-vm-scheduler/bootcamp_1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Lao UI"/>
                <a:cs typeface="Lao UI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93744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_white_16x9">
  <a:themeElements>
    <a:clrScheme name="VMware 2019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</a:custClrLst>
  <a:extLst>
    <a:ext uri="{05A4C25C-085E-4340-85A3-A5531E510DB2}">
      <thm15:themeFamily xmlns:thm15="http://schemas.microsoft.com/office/thememl/2012/main" name="VMWR_CorpTempRefresh_Light_07_21_hr.potx" id="{05DAF37D-AD21-46CA-8327-AA29D585B2C3}" vid="{AA349161-A6C3-488A-A8B7-7A2D5F49158C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A481EFF407AB9408F4A6434269DB81F" ma:contentTypeVersion="12" ma:contentTypeDescription="Create a new document." ma:contentTypeScope="" ma:versionID="4c68c846b41b9c5ea8a06860660be964">
  <xsd:schema xmlns:xsd="http://www.w3.org/2001/XMLSchema" xmlns:xs="http://www.w3.org/2001/XMLSchema" xmlns:p="http://schemas.microsoft.com/office/2006/metadata/properties" xmlns:ns2="dd1c4e6f-9e5e-4b7e-8825-39fb8027e97c" xmlns:ns3="72f2f266-3c4d-4542-b747-c6e0a3a212f9" targetNamespace="http://schemas.microsoft.com/office/2006/metadata/properties" ma:root="true" ma:fieldsID="2109dbe458395da4d90746f8fb2f4bc8" ns2:_="" ns3:_="">
    <xsd:import namespace="dd1c4e6f-9e5e-4b7e-8825-39fb8027e97c"/>
    <xsd:import namespace="72f2f266-3c4d-4542-b747-c6e0a3a212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1c4e6f-9e5e-4b7e-8825-39fb8027e9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f2f266-3c4d-4542-b747-c6e0a3a212f9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CFA4D6A-04EA-434E-9647-F69842F0B1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DB5AF45-8A59-4A3F-9EB0-11AD474C734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CFF9002-E7B0-40CA-96B2-CC8F94A691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1c4e6f-9e5e-4b7e-8825-39fb8027e97c"/>
    <ds:schemaRef ds:uri="72f2f266-3c4d-4542-b747-c6e0a3a212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VMWR_CorpTempRefresh_Light_07_22_MP</Template>
  <TotalTime>0</TotalTime>
  <Words>369</Words>
  <Application>Microsoft Macintosh PowerPoint</Application>
  <PresentationFormat>Custom</PresentationFormat>
  <Paragraphs>82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Camphor Std</vt:lpstr>
      <vt:lpstr>Lao UI</vt:lpstr>
      <vt:lpstr>Metropolis</vt:lpstr>
      <vt:lpstr>Metropolis Light</vt:lpstr>
      <vt:lpstr>Open Sans</vt:lpstr>
      <vt:lpstr>VMware_white_16x9</vt:lpstr>
      <vt:lpstr>Virtual Machine Scheduler</vt:lpstr>
      <vt:lpstr>Outline</vt:lpstr>
      <vt:lpstr>Solution Approach and Design</vt:lpstr>
      <vt:lpstr>Features </vt:lpstr>
      <vt:lpstr>Beyond the Scope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TechEDU</dc:title>
  <dc:creator/>
  <cp:lastModifiedBy/>
  <cp:revision>35</cp:revision>
  <dcterms:created xsi:type="dcterms:W3CDTF">2018-01-16T21:43:38Z</dcterms:created>
  <dcterms:modified xsi:type="dcterms:W3CDTF">2020-07-24T06:03:16Z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0x0101007A481EFF407AB9408F4A6434269DB81F</vt:lpwstr>
  </property>
</Properties>
</file>